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8" r:id="rId4"/>
    <p:sldId id="257" r:id="rId5"/>
    <p:sldId id="259" r:id="rId6"/>
    <p:sldId id="260" r:id="rId7"/>
    <p:sldId id="261" r:id="rId8"/>
    <p:sldId id="263" r:id="rId9"/>
    <p:sldId id="262" r:id="rId10"/>
    <p:sldId id="264" r:id="rId11"/>
    <p:sldId id="266" r:id="rId12"/>
    <p:sldId id="269" r:id="rId13"/>
    <p:sldId id="267" r:id="rId14"/>
    <p:sldId id="268"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77" d="100"/>
          <a:sy n="77" d="100"/>
        </p:scale>
        <p:origin x="68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6D37C336-EC43-487D-9F32-B884F62B43F6}" type="datetimeFigureOut">
              <a:rPr lang="en-AU" smtClean="0"/>
              <a:t>11/10/2017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1556795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D37C336-EC43-487D-9F32-B884F62B43F6}" type="datetimeFigureOut">
              <a:rPr lang="en-AU" smtClean="0"/>
              <a:t>11/10/2017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3930990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D37C336-EC43-487D-9F32-B884F62B43F6}" type="datetimeFigureOut">
              <a:rPr lang="en-AU" smtClean="0"/>
              <a:t>11/10/2017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73786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6D37C336-EC43-487D-9F32-B884F62B43F6}" type="datetimeFigureOut">
              <a:rPr lang="en-AU" smtClean="0"/>
              <a:t>11/10/2017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130581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6D37C336-EC43-487D-9F32-B884F62B43F6}" type="datetimeFigureOut">
              <a:rPr lang="en-AU" smtClean="0"/>
              <a:t>11/10/2017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186433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D37C336-EC43-487D-9F32-B884F62B43F6}" type="datetimeFigureOut">
              <a:rPr lang="en-AU" smtClean="0"/>
              <a:t>11/10/2017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480082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7C336-EC43-487D-9F32-B884F62B43F6}" type="datetimeFigureOut">
              <a:rPr lang="en-AU" smtClean="0"/>
              <a:t>11/10/2017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28762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D37C336-EC43-487D-9F32-B884F62B43F6}" type="datetimeFigureOut">
              <a:rPr lang="en-AU" smtClean="0"/>
              <a:t>11/10/2017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3803647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D37C336-EC43-487D-9F32-B884F62B43F6}" type="datetimeFigureOut">
              <a:rPr lang="en-AU" smtClean="0"/>
              <a:t>11/10/2017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1039985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D37C336-EC43-487D-9F32-B884F62B43F6}" type="datetimeFigureOut">
              <a:rPr lang="en-AU" smtClean="0"/>
              <a:t>11/10/2017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2135834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D37C336-EC43-487D-9F32-B884F62B43F6}" type="datetimeFigureOut">
              <a:rPr lang="en-AU" smtClean="0"/>
              <a:t>11/10/2017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8F0376A-620A-4BFF-9AE1-DA4D6C14E76A}" type="slidenum">
              <a:rPr lang="en-AU" smtClean="0"/>
              <a:t>‹#›</a:t>
            </a:fld>
            <a:endParaRPr lang="en-AU"/>
          </a:p>
        </p:txBody>
      </p:sp>
    </p:spTree>
    <p:extLst>
      <p:ext uri="{BB962C8B-B14F-4D97-AF65-F5344CB8AC3E}">
        <p14:creationId xmlns:p14="http://schemas.microsoft.com/office/powerpoint/2010/main" val="4122865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7C336-EC43-487D-9F32-B884F62B43F6}" type="datetimeFigureOut">
              <a:rPr lang="en-AU" smtClean="0"/>
              <a:t>11/10/2017</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0376A-620A-4BFF-9AE1-DA4D6C14E76A}" type="slidenum">
              <a:rPr lang="en-AU" smtClean="0"/>
              <a:t>‹#›</a:t>
            </a:fld>
            <a:endParaRPr lang="en-AU"/>
          </a:p>
        </p:txBody>
      </p:sp>
    </p:spTree>
    <p:extLst>
      <p:ext uri="{BB962C8B-B14F-4D97-AF65-F5344CB8AC3E}">
        <p14:creationId xmlns:p14="http://schemas.microsoft.com/office/powerpoint/2010/main" val="1669298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PORTFOLIO</a:t>
            </a:r>
            <a:endParaRPr lang="en-AU" dirty="0"/>
          </a:p>
        </p:txBody>
      </p:sp>
    </p:spTree>
    <p:extLst>
      <p:ext uri="{BB962C8B-B14F-4D97-AF65-F5344CB8AC3E}">
        <p14:creationId xmlns:p14="http://schemas.microsoft.com/office/powerpoint/2010/main" val="1819271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Submission</a:t>
            </a:r>
            <a:endParaRPr lang="en-AU" dirty="0"/>
          </a:p>
        </p:txBody>
      </p:sp>
      <p:sp>
        <p:nvSpPr>
          <p:cNvPr id="3" name="Content Placeholder 2"/>
          <p:cNvSpPr>
            <a:spLocks noGrp="1"/>
          </p:cNvSpPr>
          <p:nvPr>
            <p:ph idx="1"/>
          </p:nvPr>
        </p:nvSpPr>
        <p:spPr/>
        <p:txBody>
          <a:bodyPr/>
          <a:lstStyle/>
          <a:p>
            <a:r>
              <a:rPr lang="en-AU" dirty="0" smtClean="0"/>
              <a:t>Due 5 pm on Friday of week 13.</a:t>
            </a:r>
          </a:p>
          <a:p>
            <a:r>
              <a:rPr lang="en-AU" dirty="0" smtClean="0"/>
              <a:t>Submit to the facilitator of your design project in weeks 9 to 12.</a:t>
            </a:r>
          </a:p>
          <a:p>
            <a:r>
              <a:rPr lang="en-AU" dirty="0" smtClean="0"/>
              <a:t>Drop an electronic copy to the drop box in VU Collaborate.</a:t>
            </a:r>
          </a:p>
          <a:p>
            <a:r>
              <a:rPr lang="en-AU" dirty="0" smtClean="0"/>
              <a:t>If your facilitator requires a hard copy, submit a hard copy that is professionally bound.</a:t>
            </a:r>
            <a:endParaRPr lang="en-AU" dirty="0"/>
          </a:p>
        </p:txBody>
      </p:sp>
    </p:spTree>
    <p:extLst>
      <p:ext uri="{BB962C8B-B14F-4D97-AF65-F5344CB8AC3E}">
        <p14:creationId xmlns:p14="http://schemas.microsoft.com/office/powerpoint/2010/main" val="2649546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Cover Page</a:t>
            </a:r>
            <a:endParaRPr lang="en-AU" dirty="0"/>
          </a:p>
        </p:txBody>
      </p:sp>
      <p:sp>
        <p:nvSpPr>
          <p:cNvPr id="3" name="Content Placeholder 2"/>
          <p:cNvSpPr>
            <a:spLocks noGrp="1"/>
          </p:cNvSpPr>
          <p:nvPr>
            <p:ph idx="1"/>
          </p:nvPr>
        </p:nvSpPr>
        <p:spPr/>
        <p:txBody>
          <a:bodyPr/>
          <a:lstStyle/>
          <a:p>
            <a:r>
              <a:rPr lang="en-AU" dirty="0" smtClean="0"/>
              <a:t>own cover page, not the university assignment cover page </a:t>
            </a:r>
          </a:p>
          <a:p>
            <a:r>
              <a:rPr lang="en-AU" dirty="0" smtClean="0"/>
              <a:t>Should be neatly presented.</a:t>
            </a:r>
          </a:p>
          <a:p>
            <a:r>
              <a:rPr lang="en-AU" dirty="0" smtClean="0"/>
              <a:t>Should include the title of the document, the unit code and unit title, the college and university detail, the student name, student number, and group number. </a:t>
            </a:r>
            <a:endParaRPr lang="en-AU" dirty="0"/>
          </a:p>
        </p:txBody>
      </p:sp>
    </p:spTree>
    <p:extLst>
      <p:ext uri="{BB962C8B-B14F-4D97-AF65-F5344CB8AC3E}">
        <p14:creationId xmlns:p14="http://schemas.microsoft.com/office/powerpoint/2010/main" val="3446743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Summary </a:t>
            </a:r>
            <a:endParaRPr lang="en-AU" dirty="0"/>
          </a:p>
        </p:txBody>
      </p:sp>
      <p:sp>
        <p:nvSpPr>
          <p:cNvPr id="3" name="Content Placeholder 2"/>
          <p:cNvSpPr>
            <a:spLocks noGrp="1"/>
          </p:cNvSpPr>
          <p:nvPr>
            <p:ph idx="1"/>
          </p:nvPr>
        </p:nvSpPr>
        <p:spPr/>
        <p:txBody>
          <a:bodyPr/>
          <a:lstStyle/>
          <a:p>
            <a:r>
              <a:rPr lang="en-AU" dirty="0" smtClean="0"/>
              <a:t>A paragraph, about half a page.</a:t>
            </a:r>
          </a:p>
          <a:p>
            <a:r>
              <a:rPr lang="en-AU" dirty="0" smtClean="0"/>
              <a:t>Should be on a page by itself</a:t>
            </a:r>
            <a:endParaRPr lang="en-AU" dirty="0"/>
          </a:p>
          <a:p>
            <a:r>
              <a:rPr lang="en-US" dirty="0" smtClean="0"/>
              <a:t>Summary should state about the unit, the design tasks undertaken, brief statement about the skills learned through undertaking these design tasks, and what, other than content and introduction, are  presented in the portfolio.</a:t>
            </a:r>
            <a:endParaRPr lang="en-US" dirty="0"/>
          </a:p>
          <a:p>
            <a:endParaRPr lang="en-AU" dirty="0"/>
          </a:p>
        </p:txBody>
      </p:sp>
    </p:spTree>
    <p:extLst>
      <p:ext uri="{BB962C8B-B14F-4D97-AF65-F5344CB8AC3E}">
        <p14:creationId xmlns:p14="http://schemas.microsoft.com/office/powerpoint/2010/main" val="3011496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
            </a:r>
            <a:br>
              <a:rPr lang="en-AU" dirty="0"/>
            </a:br>
            <a:r>
              <a:rPr lang="en-AU" dirty="0"/>
              <a:t> </a:t>
            </a:r>
            <a:r>
              <a:rPr lang="en-US" dirty="0"/>
              <a:t>C</a:t>
            </a:r>
            <a:r>
              <a:rPr lang="en-US" dirty="0" smtClean="0"/>
              <a:t>ontent age  </a:t>
            </a:r>
            <a:endParaRPr lang="en-US" dirty="0"/>
          </a:p>
        </p:txBody>
      </p:sp>
      <p:sp>
        <p:nvSpPr>
          <p:cNvPr id="3" name="Content Placeholder 2"/>
          <p:cNvSpPr>
            <a:spLocks noGrp="1"/>
          </p:cNvSpPr>
          <p:nvPr>
            <p:ph idx="1"/>
          </p:nvPr>
        </p:nvSpPr>
        <p:spPr/>
        <p:txBody>
          <a:bodyPr/>
          <a:lstStyle/>
          <a:p>
            <a:r>
              <a:rPr lang="en-AU" dirty="0" smtClean="0"/>
              <a:t>Content page should be neatly presented including:</a:t>
            </a:r>
          </a:p>
          <a:p>
            <a:r>
              <a:rPr lang="en-AU" dirty="0" smtClean="0"/>
              <a:t>Section numbers and section titles</a:t>
            </a:r>
          </a:p>
          <a:p>
            <a:r>
              <a:rPr lang="en-AU" dirty="0" smtClean="0"/>
              <a:t>Page numbers aligned to the right</a:t>
            </a:r>
            <a:endParaRPr lang="en-AU" dirty="0"/>
          </a:p>
        </p:txBody>
      </p:sp>
    </p:spTree>
    <p:extLst>
      <p:ext uri="{BB962C8B-B14F-4D97-AF65-F5344CB8AC3E}">
        <p14:creationId xmlns:p14="http://schemas.microsoft.com/office/powerpoint/2010/main" val="2305529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
            </a:r>
            <a:br>
              <a:rPr lang="en-AU" dirty="0"/>
            </a:br>
            <a:r>
              <a:rPr lang="en-AU" dirty="0"/>
              <a:t> </a:t>
            </a:r>
            <a:r>
              <a:rPr lang="en-AU" dirty="0" smtClean="0"/>
              <a:t>Introduction</a:t>
            </a:r>
            <a:endParaRPr lang="en-AU" dirty="0"/>
          </a:p>
        </p:txBody>
      </p:sp>
      <p:sp>
        <p:nvSpPr>
          <p:cNvPr id="3" name="Content Placeholder 2"/>
          <p:cNvSpPr>
            <a:spLocks noGrp="1"/>
          </p:cNvSpPr>
          <p:nvPr>
            <p:ph idx="1"/>
          </p:nvPr>
        </p:nvSpPr>
        <p:spPr/>
        <p:txBody>
          <a:bodyPr/>
          <a:lstStyle/>
          <a:p>
            <a:r>
              <a:rPr lang="en-US" dirty="0" smtClean="0"/>
              <a:t>Not more than one page.</a:t>
            </a:r>
          </a:p>
          <a:p>
            <a:r>
              <a:rPr lang="en-AU" dirty="0" smtClean="0"/>
              <a:t>Introduce the course and all units studied during the semester 2</a:t>
            </a:r>
          </a:p>
          <a:p>
            <a:r>
              <a:rPr lang="en-AU" dirty="0" smtClean="0"/>
              <a:t>Briefly introduce each design task undertaken in NEF1204.</a:t>
            </a:r>
          </a:p>
          <a:p>
            <a:r>
              <a:rPr lang="en-AU" dirty="0" smtClean="0"/>
              <a:t>State how these units have helped you to prepare yourself for the next level of your studies.</a:t>
            </a:r>
          </a:p>
          <a:p>
            <a:r>
              <a:rPr lang="en-AU" dirty="0" smtClean="0"/>
              <a:t>State your future ambition of becoming an engineer in the chosen field of discipline.</a:t>
            </a:r>
          </a:p>
          <a:p>
            <a:pPr marL="0" indent="0">
              <a:buNone/>
            </a:pPr>
            <a:endParaRPr lang="en-AU" dirty="0" smtClean="0"/>
          </a:p>
          <a:p>
            <a:endParaRPr lang="en-AU" dirty="0" smtClean="0"/>
          </a:p>
          <a:p>
            <a:endParaRPr lang="en-AU" dirty="0" smtClean="0"/>
          </a:p>
          <a:p>
            <a:endParaRPr lang="en-AU" dirty="0" smtClean="0"/>
          </a:p>
          <a:p>
            <a:endParaRPr lang="en-AU" dirty="0"/>
          </a:p>
        </p:txBody>
      </p:sp>
    </p:spTree>
    <p:extLst>
      <p:ext uri="{BB962C8B-B14F-4D97-AF65-F5344CB8AC3E}">
        <p14:creationId xmlns:p14="http://schemas.microsoft.com/office/powerpoint/2010/main" val="1696679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Response to each learning outcome </a:t>
            </a:r>
            <a:endParaRPr lang="en-AU" dirty="0"/>
          </a:p>
        </p:txBody>
      </p:sp>
      <p:sp>
        <p:nvSpPr>
          <p:cNvPr id="3" name="Content Placeholder 2"/>
          <p:cNvSpPr>
            <a:spLocks noGrp="1"/>
          </p:cNvSpPr>
          <p:nvPr>
            <p:ph idx="1"/>
          </p:nvPr>
        </p:nvSpPr>
        <p:spPr/>
        <p:txBody>
          <a:bodyPr>
            <a:normAutofit/>
          </a:bodyPr>
          <a:lstStyle/>
          <a:p>
            <a:r>
              <a:rPr lang="en-AU" dirty="0" smtClean="0"/>
              <a:t>Each of the eight learning outcomes need to be addressed separately</a:t>
            </a:r>
          </a:p>
          <a:p>
            <a:r>
              <a:rPr lang="en-AU" dirty="0" smtClean="0"/>
              <a:t>Give evidence of achieving individual learning outcome.</a:t>
            </a:r>
          </a:p>
          <a:p>
            <a:r>
              <a:rPr lang="en-AU" dirty="0" smtClean="0"/>
              <a:t>Refer the portfolio marking guide for details of response/s expected for each learning outcome</a:t>
            </a:r>
          </a:p>
          <a:p>
            <a:r>
              <a:rPr lang="en-AU" dirty="0" smtClean="0"/>
              <a:t>For learning outcome 4 (</a:t>
            </a:r>
            <a:r>
              <a:rPr lang="en-US" dirty="0" smtClean="0"/>
              <a:t> </a:t>
            </a:r>
            <a:r>
              <a:rPr lang="en-US" dirty="0"/>
              <a:t>Use computer-aided design (CAD) software to develop and present design </a:t>
            </a:r>
            <a:r>
              <a:rPr lang="en-US" dirty="0" smtClean="0"/>
              <a:t>solutions), in addition your stated evidence, include one sample drawing of each topic learnt.</a:t>
            </a:r>
            <a:r>
              <a:rPr lang="en-US" dirty="0"/>
              <a:t>	</a:t>
            </a:r>
            <a:endParaRPr lang="en-US" dirty="0" smtClean="0"/>
          </a:p>
          <a:p>
            <a:endParaRPr lang="en-US" dirty="0"/>
          </a:p>
          <a:p>
            <a:endParaRPr lang="en-AU" dirty="0"/>
          </a:p>
        </p:txBody>
      </p:sp>
    </p:spTree>
    <p:extLst>
      <p:ext uri="{BB962C8B-B14F-4D97-AF65-F5344CB8AC3E}">
        <p14:creationId xmlns:p14="http://schemas.microsoft.com/office/powerpoint/2010/main" val="245930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Response to each learning outcome </a:t>
            </a:r>
            <a:endParaRPr lang="en-AU" dirty="0"/>
          </a:p>
        </p:txBody>
      </p:sp>
      <p:sp>
        <p:nvSpPr>
          <p:cNvPr id="3" name="Content Placeholder 2"/>
          <p:cNvSpPr>
            <a:spLocks noGrp="1"/>
          </p:cNvSpPr>
          <p:nvPr>
            <p:ph idx="1"/>
          </p:nvPr>
        </p:nvSpPr>
        <p:spPr/>
        <p:txBody>
          <a:bodyPr/>
          <a:lstStyle/>
          <a:p>
            <a:r>
              <a:rPr lang="en-US" dirty="0" smtClean="0"/>
              <a:t>For learning outcome 7 ( Use a personal reflective journal and demonstrate improvements in their effectiveness as learners), in addition to a short statement, the 12 weeks’ reflective  journals need to be attached to the appendix.</a:t>
            </a:r>
          </a:p>
          <a:p>
            <a:r>
              <a:rPr lang="en-US" dirty="0" smtClean="0"/>
              <a:t>The evidences quoted for achievement of each learning outcome, should be referred to some form of document and that document should be attached to the appendix. </a:t>
            </a:r>
            <a:endParaRPr lang="en-US" dirty="0"/>
          </a:p>
        </p:txBody>
      </p:sp>
    </p:spTree>
    <p:extLst>
      <p:ext uri="{BB962C8B-B14F-4D97-AF65-F5344CB8AC3E}">
        <p14:creationId xmlns:p14="http://schemas.microsoft.com/office/powerpoint/2010/main" val="2754325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a:t>
            </a:r>
            <a:endParaRPr lang="en-AU" dirty="0"/>
          </a:p>
        </p:txBody>
      </p:sp>
      <p:sp>
        <p:nvSpPr>
          <p:cNvPr id="3" name="Content Placeholder 2"/>
          <p:cNvSpPr>
            <a:spLocks noGrp="1"/>
          </p:cNvSpPr>
          <p:nvPr>
            <p:ph idx="1"/>
          </p:nvPr>
        </p:nvSpPr>
        <p:spPr/>
        <p:txBody>
          <a:bodyPr/>
          <a:lstStyle/>
          <a:p>
            <a:r>
              <a:rPr lang="en-AU" dirty="0" smtClean="0"/>
              <a:t>Discuss about what you have achieved during the semester and what you need to do to further improve your learning, if required, to achieve good results in future studies. </a:t>
            </a:r>
            <a:endParaRPr lang="en-AU" dirty="0"/>
          </a:p>
        </p:txBody>
      </p:sp>
    </p:spTree>
    <p:extLst>
      <p:ext uri="{BB962C8B-B14F-4D97-AF65-F5344CB8AC3E}">
        <p14:creationId xmlns:p14="http://schemas.microsoft.com/office/powerpoint/2010/main" val="1801354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Appendix</a:t>
            </a:r>
            <a:endParaRPr lang="en-AU" dirty="0"/>
          </a:p>
        </p:txBody>
      </p:sp>
      <p:sp>
        <p:nvSpPr>
          <p:cNvPr id="3" name="Content Placeholder 2"/>
          <p:cNvSpPr>
            <a:spLocks noGrp="1"/>
          </p:cNvSpPr>
          <p:nvPr>
            <p:ph idx="1"/>
          </p:nvPr>
        </p:nvSpPr>
        <p:spPr/>
        <p:txBody>
          <a:bodyPr/>
          <a:lstStyle/>
          <a:p>
            <a:endParaRPr lang="en-AU" dirty="0"/>
          </a:p>
          <a:p>
            <a:r>
              <a:rPr lang="en-US" dirty="0" smtClean="0"/>
              <a:t>A </a:t>
            </a:r>
            <a:r>
              <a:rPr lang="en-US" dirty="0"/>
              <a:t>copy of each technical report submitted during the semester </a:t>
            </a:r>
          </a:p>
          <a:p>
            <a:r>
              <a:rPr lang="en-AU" dirty="0" smtClean="0"/>
              <a:t> </a:t>
            </a:r>
            <a:r>
              <a:rPr lang="en-AU" dirty="0"/>
              <a:t>Sample CAD drawings. </a:t>
            </a:r>
          </a:p>
          <a:p>
            <a:r>
              <a:rPr lang="en-US" dirty="0" smtClean="0"/>
              <a:t> </a:t>
            </a:r>
            <a:r>
              <a:rPr lang="en-US" dirty="0"/>
              <a:t>Any other materials referred as evidence in </a:t>
            </a:r>
            <a:r>
              <a:rPr lang="en-US" dirty="0" smtClean="0"/>
              <a:t>response to LO section</a:t>
            </a:r>
            <a:endParaRPr lang="en-US" dirty="0"/>
          </a:p>
          <a:p>
            <a:r>
              <a:rPr lang="en-US" dirty="0" smtClean="0"/>
              <a:t> </a:t>
            </a:r>
            <a:r>
              <a:rPr lang="en-US" dirty="0"/>
              <a:t>The 12 weeks reflective journals. </a:t>
            </a:r>
          </a:p>
          <a:p>
            <a:r>
              <a:rPr lang="en-AU" dirty="0" smtClean="0"/>
              <a:t> </a:t>
            </a:r>
            <a:r>
              <a:rPr lang="en-AU" dirty="0"/>
              <a:t>Peer </a:t>
            </a:r>
            <a:r>
              <a:rPr lang="en-AU" dirty="0" smtClean="0"/>
              <a:t>assessment</a:t>
            </a:r>
            <a:r>
              <a:rPr lang="en-AU" dirty="0"/>
              <a:t> </a:t>
            </a:r>
            <a:r>
              <a:rPr lang="en-AU" dirty="0" smtClean="0"/>
              <a:t>(Assess only the members in your last activity team)</a:t>
            </a:r>
            <a:endParaRPr lang="en-AU" dirty="0"/>
          </a:p>
          <a:p>
            <a:pPr marL="0" indent="0">
              <a:buNone/>
            </a:pPr>
            <a:r>
              <a:rPr lang="en-AU" dirty="0"/>
              <a:t>	</a:t>
            </a:r>
          </a:p>
          <a:p>
            <a:endParaRPr lang="en-AU" dirty="0"/>
          </a:p>
        </p:txBody>
      </p:sp>
    </p:spTree>
    <p:extLst>
      <p:ext uri="{BB962C8B-B14F-4D97-AF65-F5344CB8AC3E}">
        <p14:creationId xmlns:p14="http://schemas.microsoft.com/office/powerpoint/2010/main" val="2803391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b="1" dirty="0" smtClean="0"/>
              <a:t>NEF1204 – Introduction to Engineering Design – Portfolio marking guideline </a:t>
            </a:r>
            <a:r>
              <a:rPr lang="en-US" dirty="0" smtClean="0"/>
              <a:t/>
            </a:r>
            <a:br>
              <a:rPr lang="en-US" dirty="0" smtClean="0"/>
            </a:br>
            <a:endParaRPr lang="en-AU" dirty="0"/>
          </a:p>
        </p:txBody>
      </p:sp>
      <p:sp>
        <p:nvSpPr>
          <p:cNvPr id="3" name="Content Placeholder 2"/>
          <p:cNvSpPr>
            <a:spLocks noGrp="1"/>
          </p:cNvSpPr>
          <p:nvPr>
            <p:ph idx="1"/>
          </p:nvPr>
        </p:nvSpPr>
        <p:spPr>
          <a:xfrm>
            <a:off x="838200" y="1440493"/>
            <a:ext cx="10515600" cy="4736470"/>
          </a:xfrm>
        </p:spPr>
        <p:txBody>
          <a:bodyPr>
            <a:normAutofit lnSpcReduction="10000"/>
          </a:bodyPr>
          <a:lstStyle/>
          <a:p>
            <a:endParaRPr lang="en-AU" dirty="0"/>
          </a:p>
          <a:p>
            <a:r>
              <a:rPr lang="en-US" dirty="0"/>
              <a:t> Portfolio Structure </a:t>
            </a:r>
            <a:r>
              <a:rPr lang="en-US" dirty="0" smtClean="0"/>
              <a:t>– includes:</a:t>
            </a:r>
          </a:p>
          <a:p>
            <a:r>
              <a:rPr lang="en-US" dirty="0" smtClean="0"/>
              <a:t> </a:t>
            </a:r>
            <a:r>
              <a:rPr lang="en-US" dirty="0"/>
              <a:t>executive summary (10 marks</a:t>
            </a:r>
            <a:r>
              <a:rPr lang="en-US" dirty="0" smtClean="0"/>
              <a:t>)</a:t>
            </a:r>
          </a:p>
          <a:p>
            <a:r>
              <a:rPr lang="en-US" dirty="0" smtClean="0"/>
              <a:t> </a:t>
            </a:r>
            <a:r>
              <a:rPr lang="en-US" dirty="0"/>
              <a:t>contents page (2 marks</a:t>
            </a:r>
            <a:r>
              <a:rPr lang="en-US" dirty="0" smtClean="0"/>
              <a:t>)</a:t>
            </a:r>
          </a:p>
          <a:p>
            <a:r>
              <a:rPr lang="en-US" dirty="0" smtClean="0"/>
              <a:t> </a:t>
            </a:r>
            <a:r>
              <a:rPr lang="en-US" dirty="0"/>
              <a:t>introduction (15 marks</a:t>
            </a:r>
            <a:r>
              <a:rPr lang="en-US" dirty="0" smtClean="0"/>
              <a:t>) </a:t>
            </a:r>
          </a:p>
          <a:p>
            <a:r>
              <a:rPr lang="en-US" dirty="0" smtClean="0"/>
              <a:t>learning </a:t>
            </a:r>
            <a:r>
              <a:rPr lang="en-US" dirty="0"/>
              <a:t>outcome responses (as below</a:t>
            </a:r>
            <a:r>
              <a:rPr lang="en-US" dirty="0" smtClean="0"/>
              <a:t>)</a:t>
            </a:r>
          </a:p>
          <a:p>
            <a:r>
              <a:rPr lang="en-US" dirty="0" smtClean="0"/>
              <a:t>peer </a:t>
            </a:r>
            <a:r>
              <a:rPr lang="en-US" dirty="0"/>
              <a:t>assessment (8 marks</a:t>
            </a:r>
            <a:r>
              <a:rPr lang="en-US" dirty="0" smtClean="0"/>
              <a:t>)</a:t>
            </a:r>
          </a:p>
          <a:p>
            <a:r>
              <a:rPr lang="en-US" dirty="0" smtClean="0"/>
              <a:t>conclusion </a:t>
            </a:r>
            <a:r>
              <a:rPr lang="en-US" dirty="0"/>
              <a:t>(10 </a:t>
            </a:r>
            <a:r>
              <a:rPr lang="en-US" dirty="0" smtClean="0"/>
              <a:t>marks)</a:t>
            </a:r>
          </a:p>
          <a:p>
            <a:r>
              <a:rPr lang="en-US" dirty="0" smtClean="0"/>
              <a:t>organized </a:t>
            </a:r>
            <a:r>
              <a:rPr lang="en-US" dirty="0"/>
              <a:t>appendices including the reflective journal (5 marks</a:t>
            </a:r>
            <a:r>
              <a:rPr lang="en-US" dirty="0" smtClean="0"/>
              <a:t>).</a:t>
            </a:r>
          </a:p>
          <a:p>
            <a:r>
              <a:rPr lang="en-US" dirty="0" smtClean="0"/>
              <a:t>Sub- </a:t>
            </a:r>
            <a:r>
              <a:rPr lang="en-US" dirty="0"/>
              <a:t>total: /50</a:t>
            </a:r>
            <a:endParaRPr lang="en-AU" dirty="0"/>
          </a:p>
        </p:txBody>
      </p:sp>
    </p:spTree>
    <p:extLst>
      <p:ext uri="{BB962C8B-B14F-4D97-AF65-F5344CB8AC3E}">
        <p14:creationId xmlns:p14="http://schemas.microsoft.com/office/powerpoint/2010/main" val="917306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304" y="2632336"/>
            <a:ext cx="10515600" cy="1325563"/>
          </a:xfrm>
        </p:spPr>
        <p:txBody>
          <a:bodyPr/>
          <a:lstStyle/>
          <a:p>
            <a:r>
              <a:rPr lang="en-AU" dirty="0" smtClean="0"/>
              <a:t>LEARNING OUTCOMES</a:t>
            </a:r>
            <a:endParaRPr lang="en-AU" dirty="0"/>
          </a:p>
        </p:txBody>
      </p:sp>
    </p:spTree>
    <p:extLst>
      <p:ext uri="{BB962C8B-B14F-4D97-AF65-F5344CB8AC3E}">
        <p14:creationId xmlns:p14="http://schemas.microsoft.com/office/powerpoint/2010/main" val="3315418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88519"/>
          </a:xfrm>
        </p:spPr>
        <p:txBody>
          <a:bodyPr>
            <a:normAutofit fontScale="90000"/>
          </a:bodyPr>
          <a:lstStyle/>
          <a:p>
            <a:r>
              <a:rPr lang="en-AU" dirty="0" smtClean="0"/>
              <a:t> </a:t>
            </a:r>
            <a:br>
              <a:rPr lang="en-AU" dirty="0" smtClean="0"/>
            </a:br>
            <a:r>
              <a:rPr lang="en-AU" b="1" dirty="0" smtClean="0"/>
              <a:t>Learning outcome 1 </a:t>
            </a:r>
            <a:br>
              <a:rPr lang="en-AU" b="1" dirty="0" smtClean="0"/>
            </a:br>
            <a:r>
              <a:rPr lang="en-AU" dirty="0" smtClean="0"/>
              <a:t/>
            </a:r>
            <a:br>
              <a:rPr lang="en-AU" dirty="0" smtClean="0"/>
            </a:br>
            <a:endParaRPr lang="en-AU" dirty="0"/>
          </a:p>
        </p:txBody>
      </p:sp>
      <p:sp>
        <p:nvSpPr>
          <p:cNvPr id="3" name="Content Placeholder 2"/>
          <p:cNvSpPr>
            <a:spLocks noGrp="1"/>
          </p:cNvSpPr>
          <p:nvPr>
            <p:ph idx="1"/>
          </p:nvPr>
        </p:nvSpPr>
        <p:spPr>
          <a:xfrm>
            <a:off x="838200" y="2304789"/>
            <a:ext cx="10515600" cy="3872174"/>
          </a:xfrm>
        </p:spPr>
        <p:txBody>
          <a:bodyPr>
            <a:normAutofit/>
          </a:bodyPr>
          <a:lstStyle/>
          <a:p>
            <a:r>
              <a:rPr lang="en-US" i="1" dirty="0"/>
              <a:t>Apply Systematic approach to engineering design</a:t>
            </a:r>
            <a:endParaRPr lang="en-AU" dirty="0"/>
          </a:p>
          <a:p>
            <a:pPr marL="0" indent="0">
              <a:buNone/>
            </a:pPr>
            <a:endParaRPr lang="en-AU" dirty="0"/>
          </a:p>
          <a:p>
            <a:r>
              <a:rPr lang="en-US" dirty="0"/>
              <a:t>Students need to demonstrate that they have applied systems or systematic approach to solve engineering design problems. Understand the problems clearly (issues that need to be solved), demonstrate alternative solutions and choice of a final solution with </a:t>
            </a:r>
            <a:r>
              <a:rPr lang="en-US" dirty="0" smtClean="0"/>
              <a:t>justification.</a:t>
            </a:r>
            <a:r>
              <a:rPr lang="en-AU" dirty="0" smtClean="0"/>
              <a:t> </a:t>
            </a:r>
            <a:endParaRPr lang="en-AU" dirty="0"/>
          </a:p>
          <a:p>
            <a:pPr marL="0" indent="0">
              <a:buNone/>
            </a:pPr>
            <a:r>
              <a:rPr lang="en-AU" dirty="0" smtClean="0"/>
              <a:t>								/5</a:t>
            </a:r>
            <a:endParaRPr lang="en-AU" dirty="0"/>
          </a:p>
        </p:txBody>
      </p:sp>
    </p:spTree>
    <p:extLst>
      <p:ext uri="{BB962C8B-B14F-4D97-AF65-F5344CB8AC3E}">
        <p14:creationId xmlns:p14="http://schemas.microsoft.com/office/powerpoint/2010/main" val="462286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Learning outcome 2</a:t>
            </a:r>
            <a:endParaRPr lang="en-AU" dirty="0"/>
          </a:p>
        </p:txBody>
      </p:sp>
      <p:sp>
        <p:nvSpPr>
          <p:cNvPr id="3" name="Content Placeholder 2"/>
          <p:cNvSpPr>
            <a:spLocks noGrp="1"/>
          </p:cNvSpPr>
          <p:nvPr>
            <p:ph idx="1"/>
          </p:nvPr>
        </p:nvSpPr>
        <p:spPr/>
        <p:txBody>
          <a:bodyPr/>
          <a:lstStyle/>
          <a:p>
            <a:endParaRPr lang="en-AU" dirty="0"/>
          </a:p>
          <a:p>
            <a:r>
              <a:rPr lang="en-US" dirty="0"/>
              <a:t> </a:t>
            </a:r>
            <a:r>
              <a:rPr lang="en-US" i="1" dirty="0" smtClean="0"/>
              <a:t>Find</a:t>
            </a:r>
            <a:r>
              <a:rPr lang="en-US" i="1" dirty="0"/>
              <a:t>, </a:t>
            </a:r>
            <a:r>
              <a:rPr lang="en-US" i="1" dirty="0" err="1"/>
              <a:t>organise</a:t>
            </a:r>
            <a:r>
              <a:rPr lang="en-US" i="1" dirty="0"/>
              <a:t> and evaluate information on a range of topics related to problems in engineering design; </a:t>
            </a:r>
            <a:endParaRPr lang="en-US" dirty="0"/>
          </a:p>
          <a:p>
            <a:r>
              <a:rPr lang="en-US" dirty="0"/>
              <a:t>Students should give evidence of the research on topics related to the design problems and how they have applied the information in their design solutions. Should provide evidence of referencing sources of information used in the </a:t>
            </a:r>
            <a:r>
              <a:rPr lang="en-US" dirty="0" smtClean="0"/>
              <a:t>design.</a:t>
            </a:r>
            <a:r>
              <a:rPr lang="en-AU" dirty="0" smtClean="0"/>
              <a:t> </a:t>
            </a:r>
            <a:endParaRPr lang="en-AU" dirty="0"/>
          </a:p>
          <a:p>
            <a:pPr marL="0" indent="0">
              <a:buNone/>
            </a:pPr>
            <a:r>
              <a:rPr lang="en-AU" dirty="0" smtClean="0"/>
              <a:t>									/5</a:t>
            </a:r>
            <a:endParaRPr lang="en-AU" dirty="0"/>
          </a:p>
        </p:txBody>
      </p:sp>
    </p:spTree>
    <p:extLst>
      <p:ext uri="{BB962C8B-B14F-4D97-AF65-F5344CB8AC3E}">
        <p14:creationId xmlns:p14="http://schemas.microsoft.com/office/powerpoint/2010/main" val="4155657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Learning outcome 3</a:t>
            </a:r>
            <a:endParaRPr lang="en-AU" dirty="0"/>
          </a:p>
        </p:txBody>
      </p:sp>
      <p:sp>
        <p:nvSpPr>
          <p:cNvPr id="3" name="Content Placeholder 2"/>
          <p:cNvSpPr>
            <a:spLocks noGrp="1"/>
          </p:cNvSpPr>
          <p:nvPr>
            <p:ph idx="1"/>
          </p:nvPr>
        </p:nvSpPr>
        <p:spPr/>
        <p:txBody>
          <a:bodyPr/>
          <a:lstStyle/>
          <a:p>
            <a:endParaRPr lang="en-AU" dirty="0"/>
          </a:p>
          <a:p>
            <a:r>
              <a:rPr lang="en-US" dirty="0"/>
              <a:t> </a:t>
            </a:r>
            <a:r>
              <a:rPr lang="en-US" i="1" dirty="0"/>
              <a:t>Identify and evaluate technical, environmental, social and economic factors impacting on their solutions of engineering design problems; </a:t>
            </a:r>
            <a:endParaRPr lang="en-US" dirty="0"/>
          </a:p>
          <a:p>
            <a:r>
              <a:rPr lang="en-US" dirty="0"/>
              <a:t>Students need to discuss the impact of each of these and any other relevant factors on their alternative solutions and demonstrate how their chosen solution </a:t>
            </a:r>
            <a:r>
              <a:rPr lang="en-US" dirty="0" err="1"/>
              <a:t>minimises</a:t>
            </a:r>
            <a:r>
              <a:rPr lang="en-US" dirty="0"/>
              <a:t> the impacts of all or most of these factors. </a:t>
            </a:r>
            <a:endParaRPr lang="en-US" dirty="0" smtClean="0"/>
          </a:p>
          <a:p>
            <a:pPr marL="0" indent="0">
              <a:buNone/>
            </a:pPr>
            <a:r>
              <a:rPr lang="en-US" dirty="0"/>
              <a:t>	</a:t>
            </a:r>
            <a:r>
              <a:rPr lang="en-US" dirty="0" smtClean="0"/>
              <a:t>							/5</a:t>
            </a:r>
            <a:endParaRPr lang="en-US" dirty="0"/>
          </a:p>
          <a:p>
            <a:endParaRPr lang="en-AU" dirty="0"/>
          </a:p>
        </p:txBody>
      </p:sp>
    </p:spTree>
    <p:extLst>
      <p:ext uri="{BB962C8B-B14F-4D97-AF65-F5344CB8AC3E}">
        <p14:creationId xmlns:p14="http://schemas.microsoft.com/office/powerpoint/2010/main" val="830657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Learning outcome </a:t>
            </a:r>
            <a:r>
              <a:rPr lang="en-AU" b="1" dirty="0" smtClean="0"/>
              <a:t>4</a:t>
            </a:r>
            <a:endParaRPr lang="en-AU" dirty="0"/>
          </a:p>
        </p:txBody>
      </p:sp>
      <p:sp>
        <p:nvSpPr>
          <p:cNvPr id="3" name="Content Placeholder 2"/>
          <p:cNvSpPr>
            <a:spLocks noGrp="1"/>
          </p:cNvSpPr>
          <p:nvPr>
            <p:ph idx="1"/>
          </p:nvPr>
        </p:nvSpPr>
        <p:spPr/>
        <p:txBody>
          <a:bodyPr/>
          <a:lstStyle/>
          <a:p>
            <a:endParaRPr lang="en-AU" dirty="0"/>
          </a:p>
          <a:p>
            <a:r>
              <a:rPr lang="en-US" dirty="0"/>
              <a:t> </a:t>
            </a:r>
            <a:r>
              <a:rPr lang="en-US" i="1" dirty="0"/>
              <a:t>Use computer-aided design (CAD) software to develop and present design solutions; </a:t>
            </a:r>
            <a:endParaRPr lang="en-US" dirty="0"/>
          </a:p>
          <a:p>
            <a:r>
              <a:rPr lang="en-US" dirty="0"/>
              <a:t>Students need to demonstrate their knowledge of CAD software and how they have applied that knowledge in drawings related to their designs. </a:t>
            </a:r>
            <a:endParaRPr lang="en-US" dirty="0" smtClean="0"/>
          </a:p>
          <a:p>
            <a:pPr marL="0" indent="0">
              <a:buNone/>
            </a:pPr>
            <a:r>
              <a:rPr lang="en-US" dirty="0"/>
              <a:t>	</a:t>
            </a:r>
            <a:r>
              <a:rPr lang="en-US" dirty="0" smtClean="0"/>
              <a:t>								/10</a:t>
            </a:r>
            <a:endParaRPr lang="en-AU" dirty="0"/>
          </a:p>
        </p:txBody>
      </p:sp>
    </p:spTree>
    <p:extLst>
      <p:ext uri="{BB962C8B-B14F-4D97-AF65-F5344CB8AC3E}">
        <p14:creationId xmlns:p14="http://schemas.microsoft.com/office/powerpoint/2010/main" val="3594879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Learning outcome </a:t>
            </a:r>
            <a:r>
              <a:rPr lang="en-AU" b="1" dirty="0" smtClean="0"/>
              <a:t>5</a:t>
            </a:r>
            <a:endParaRPr lang="en-AU" dirty="0"/>
          </a:p>
        </p:txBody>
      </p:sp>
      <p:sp>
        <p:nvSpPr>
          <p:cNvPr id="3" name="Content Placeholder 2"/>
          <p:cNvSpPr>
            <a:spLocks noGrp="1"/>
          </p:cNvSpPr>
          <p:nvPr>
            <p:ph idx="1"/>
          </p:nvPr>
        </p:nvSpPr>
        <p:spPr/>
        <p:txBody>
          <a:bodyPr>
            <a:normAutofit fontScale="92500" lnSpcReduction="20000"/>
          </a:bodyPr>
          <a:lstStyle/>
          <a:p>
            <a:endParaRPr lang="en-AU" dirty="0"/>
          </a:p>
          <a:p>
            <a:r>
              <a:rPr lang="en-US" dirty="0"/>
              <a:t> </a:t>
            </a:r>
            <a:r>
              <a:rPr lang="en-US" i="1" dirty="0"/>
              <a:t>Communicate effectively with others orally, in writing and by means of engineering drawings; </a:t>
            </a:r>
            <a:endParaRPr lang="en-US" dirty="0"/>
          </a:p>
          <a:p>
            <a:r>
              <a:rPr lang="en-US" dirty="0"/>
              <a:t>Students need to demonstrate various writing tasks and the types of writing; i.e. formal technical report writing and reflective writing. Should demonstrate how well they adhere to the guidelines, standards and use of elements such as grammar, vocabulary and contracted words. </a:t>
            </a:r>
          </a:p>
          <a:p>
            <a:endParaRPr lang="en-AU" dirty="0"/>
          </a:p>
          <a:p>
            <a:r>
              <a:rPr lang="en-US" dirty="0"/>
              <a:t>For oral presentations students need to discuss performance of various factors such as confidence, eye contact, timing, language use and clear presentation of content. </a:t>
            </a:r>
            <a:endParaRPr lang="en-US" dirty="0" smtClean="0"/>
          </a:p>
          <a:p>
            <a:pPr marL="0" indent="0">
              <a:buNone/>
            </a:pPr>
            <a:r>
              <a:rPr lang="en-US" dirty="0"/>
              <a:t>	</a:t>
            </a:r>
            <a:r>
              <a:rPr lang="en-US" dirty="0" smtClean="0"/>
              <a:t>								/5</a:t>
            </a:r>
            <a:endParaRPr lang="en-US" dirty="0"/>
          </a:p>
          <a:p>
            <a:endParaRPr lang="en-AU" dirty="0"/>
          </a:p>
          <a:p>
            <a:endParaRPr lang="en-AU" dirty="0"/>
          </a:p>
        </p:txBody>
      </p:sp>
    </p:spTree>
    <p:extLst>
      <p:ext uri="{BB962C8B-B14F-4D97-AF65-F5344CB8AC3E}">
        <p14:creationId xmlns:p14="http://schemas.microsoft.com/office/powerpoint/2010/main" val="2835189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Learning outcome </a:t>
            </a:r>
            <a:r>
              <a:rPr lang="en-AU" b="1" dirty="0" smtClean="0"/>
              <a:t>6</a:t>
            </a:r>
            <a:endParaRPr lang="en-AU" dirty="0"/>
          </a:p>
        </p:txBody>
      </p:sp>
      <p:sp>
        <p:nvSpPr>
          <p:cNvPr id="3" name="Content Placeholder 2"/>
          <p:cNvSpPr>
            <a:spLocks noGrp="1"/>
          </p:cNvSpPr>
          <p:nvPr>
            <p:ph idx="1"/>
          </p:nvPr>
        </p:nvSpPr>
        <p:spPr/>
        <p:txBody>
          <a:bodyPr/>
          <a:lstStyle/>
          <a:p>
            <a:r>
              <a:rPr lang="en-US" i="1" dirty="0"/>
              <a:t>Demonstrate an ability to learn individually and collaboratively in a team environment; </a:t>
            </a:r>
            <a:endParaRPr lang="en-US" dirty="0"/>
          </a:p>
          <a:p>
            <a:r>
              <a:rPr lang="en-US" dirty="0"/>
              <a:t>Students should demonstrate how their self learning and knowledge have helped the team in solving the design problem and what they have leant from other team members in the process. </a:t>
            </a:r>
            <a:endParaRPr lang="en-US" dirty="0" smtClean="0"/>
          </a:p>
          <a:p>
            <a:pPr marL="0" indent="0">
              <a:buNone/>
            </a:pPr>
            <a:r>
              <a:rPr lang="en-US" dirty="0"/>
              <a:t>	</a:t>
            </a:r>
            <a:r>
              <a:rPr lang="en-US" dirty="0" smtClean="0"/>
              <a:t>							/5</a:t>
            </a:r>
            <a:endParaRPr lang="en-AU" dirty="0"/>
          </a:p>
        </p:txBody>
      </p:sp>
    </p:spTree>
    <p:extLst>
      <p:ext uri="{BB962C8B-B14F-4D97-AF65-F5344CB8AC3E}">
        <p14:creationId xmlns:p14="http://schemas.microsoft.com/office/powerpoint/2010/main" val="3533093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Learning outcome </a:t>
            </a:r>
            <a:r>
              <a:rPr lang="en-AU" b="1" dirty="0" smtClean="0"/>
              <a:t>7</a:t>
            </a:r>
            <a:endParaRPr lang="en-AU" dirty="0"/>
          </a:p>
        </p:txBody>
      </p:sp>
      <p:sp>
        <p:nvSpPr>
          <p:cNvPr id="3" name="Content Placeholder 2"/>
          <p:cNvSpPr>
            <a:spLocks noGrp="1"/>
          </p:cNvSpPr>
          <p:nvPr>
            <p:ph idx="1"/>
          </p:nvPr>
        </p:nvSpPr>
        <p:spPr/>
        <p:txBody>
          <a:bodyPr/>
          <a:lstStyle/>
          <a:p>
            <a:r>
              <a:rPr lang="en-US" i="1" dirty="0"/>
              <a:t>Use a personal reflective journal and demonstrate improvements in their effectiveness as learners; </a:t>
            </a:r>
            <a:endParaRPr lang="en-US" dirty="0"/>
          </a:p>
          <a:p>
            <a:r>
              <a:rPr lang="en-US" dirty="0"/>
              <a:t>Students should keep a weekly reflective journal that should demonstrate their experiences as learners in all subjects enrolled in the semester. The reflection should include, but not limited to, their positives and negatives in the subjects, the steps taken to overcome the negatives and the ensuing improvements in learning towards success in the course study. </a:t>
            </a:r>
            <a:endParaRPr lang="en-US" dirty="0" smtClean="0"/>
          </a:p>
          <a:p>
            <a:pPr marL="0" indent="0">
              <a:buNone/>
            </a:pPr>
            <a:r>
              <a:rPr lang="en-US" dirty="0"/>
              <a:t>	</a:t>
            </a:r>
            <a:r>
              <a:rPr lang="en-US" dirty="0" smtClean="0"/>
              <a:t>						/10</a:t>
            </a:r>
            <a:endParaRPr lang="en-AU" dirty="0"/>
          </a:p>
        </p:txBody>
      </p:sp>
    </p:spTree>
    <p:extLst>
      <p:ext uri="{BB962C8B-B14F-4D97-AF65-F5344CB8AC3E}">
        <p14:creationId xmlns:p14="http://schemas.microsoft.com/office/powerpoint/2010/main" val="362232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Learning outcome </a:t>
            </a:r>
            <a:r>
              <a:rPr lang="en-AU" b="1" dirty="0" smtClean="0"/>
              <a:t>8</a:t>
            </a:r>
            <a:endParaRPr lang="en-AU" dirty="0"/>
          </a:p>
        </p:txBody>
      </p:sp>
      <p:sp>
        <p:nvSpPr>
          <p:cNvPr id="3" name="Content Placeholder 2"/>
          <p:cNvSpPr>
            <a:spLocks noGrp="1"/>
          </p:cNvSpPr>
          <p:nvPr>
            <p:ph idx="1"/>
          </p:nvPr>
        </p:nvSpPr>
        <p:spPr/>
        <p:txBody>
          <a:bodyPr/>
          <a:lstStyle/>
          <a:p>
            <a:r>
              <a:rPr lang="en-US" i="1" dirty="0"/>
              <a:t>Respond to diverse learning situations in a socially and culturally responsible manner; </a:t>
            </a:r>
            <a:endParaRPr lang="en-US" dirty="0"/>
          </a:p>
          <a:p>
            <a:r>
              <a:rPr lang="en-US" dirty="0"/>
              <a:t>Students need to demonstrate how they managed to the needs of members in the team who have different social and cultural backgrounds and what they learnt from it. </a:t>
            </a:r>
            <a:endParaRPr lang="en-US" dirty="0" smtClean="0"/>
          </a:p>
          <a:p>
            <a:pPr marL="0" indent="0">
              <a:buNone/>
            </a:pPr>
            <a:r>
              <a:rPr lang="en-US" dirty="0"/>
              <a:t>	</a:t>
            </a:r>
            <a:r>
              <a:rPr lang="en-US" dirty="0" smtClean="0"/>
              <a:t>							/5</a:t>
            </a:r>
            <a:endParaRPr lang="en-AU" dirty="0"/>
          </a:p>
        </p:txBody>
      </p:sp>
    </p:spTree>
    <p:extLst>
      <p:ext uri="{BB962C8B-B14F-4D97-AF65-F5344CB8AC3E}">
        <p14:creationId xmlns:p14="http://schemas.microsoft.com/office/powerpoint/2010/main" val="4738929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1009</Words>
  <Application>Microsoft Office PowerPoint</Application>
  <PresentationFormat>Widescreen</PresentationFormat>
  <Paragraphs>96</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PORTFOLIO</vt:lpstr>
      <vt:lpstr>Submission</vt:lpstr>
      <vt:lpstr>Cover Page</vt:lpstr>
      <vt:lpstr>Summary </vt:lpstr>
      <vt:lpstr>  Content age  </vt:lpstr>
      <vt:lpstr>  Introduction</vt:lpstr>
      <vt:lpstr>Response to each learning outcome </vt:lpstr>
      <vt:lpstr>Response to each learning outcome </vt:lpstr>
      <vt:lpstr>Discussion</vt:lpstr>
      <vt:lpstr>Appendix</vt:lpstr>
      <vt:lpstr> NEF1204 – Introduction to Engineering Design – Portfolio marking guideline  </vt:lpstr>
      <vt:lpstr>LEARNING OUTCOMES</vt:lpstr>
      <vt:lpstr>  Learning outcome 1   </vt:lpstr>
      <vt:lpstr>Learning outcome 2</vt:lpstr>
      <vt:lpstr>Learning outcome 3</vt:lpstr>
      <vt:lpstr>Learning outcome 4</vt:lpstr>
      <vt:lpstr>Learning outcome 5</vt:lpstr>
      <vt:lpstr>Learning outcome 6</vt:lpstr>
      <vt:lpstr>Learning outcome 7</vt:lpstr>
      <vt:lpstr>Learning outcome 8</vt:lpstr>
    </vt:vector>
  </TitlesOfParts>
  <Company>Victoria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Valli Navaratnam</dc:creator>
  <cp:lastModifiedBy>Valli Navaratnam</cp:lastModifiedBy>
  <cp:revision>14</cp:revision>
  <dcterms:created xsi:type="dcterms:W3CDTF">2017-10-10T02:44:19Z</dcterms:created>
  <dcterms:modified xsi:type="dcterms:W3CDTF">2017-10-10T21:36:14Z</dcterms:modified>
</cp:coreProperties>
</file>